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95221"/>
  </p:normalViewPr>
  <p:slideViewPr>
    <p:cSldViewPr snapToGrid="0" snapToObjects="1">
      <p:cViewPr>
        <p:scale>
          <a:sx n="95" d="100"/>
          <a:sy n="95" d="100"/>
        </p:scale>
        <p:origin x="108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268F1-1D01-3643-A878-6532523A38A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50709-286D-494F-9B72-68DBB7995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2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00B050"/>
                </a:solidFill>
              </a:rPr>
              <a:t>Q: If your child was doing poorly in a class what is the first question you would ask the teacher?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50709-286D-494F-9B72-68DBB79955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7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rgbClr val="00B050"/>
                </a:solidFill>
              </a:rPr>
              <a:t>Q: Which parts of your grades fall in this category?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50709-286D-494F-9B72-68DBB79955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77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smtClean="0">
                <a:solidFill>
                  <a:srgbClr val="00B050"/>
                </a:solidFill>
              </a:rPr>
              <a:t>Q: After reading the article which two strategies will you work to employ?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50709-286D-494F-9B72-68DBB79955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8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Q: How can you provide hope and encouragement with your grading practices?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50709-286D-494F-9B72-68DBB79955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84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Q: How can we respond when a parent asks “what do my student need to do to bring up their grade?”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50709-286D-494F-9B72-68DBB79955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48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50709-286D-494F-9B72-68DBB79955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11/5/16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edutopia.org/blog/grading-tips-student-feedback-heather-wolpert-gawr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edutopia.org/blog/when-grading-harms-student-learning-andrew-mille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edutopia.org/blog/do-no-harm-flexible-smart-grading-andrew-miller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Grading and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Grades?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of what a student </a:t>
            </a:r>
            <a:r>
              <a:rPr lang="en-US" b="1" dirty="0" smtClean="0"/>
              <a:t>should know </a:t>
            </a:r>
            <a:r>
              <a:rPr lang="en-US" dirty="0" smtClean="0"/>
              <a:t>that</a:t>
            </a:r>
            <a:r>
              <a:rPr lang="en-US" b="1" dirty="0" smtClean="0"/>
              <a:t> </a:t>
            </a:r>
            <a:r>
              <a:rPr lang="en-US" dirty="0" smtClean="0"/>
              <a:t>they can </a:t>
            </a:r>
            <a:r>
              <a:rPr lang="en-US" b="1" dirty="0" smtClean="0"/>
              <a:t>prove they know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What they </a:t>
            </a:r>
            <a:r>
              <a:rPr lang="en-US" b="1" dirty="0" smtClean="0"/>
              <a:t>should know </a:t>
            </a:r>
            <a:r>
              <a:rPr lang="en-US" dirty="0" smtClean="0"/>
              <a:t>is </a:t>
            </a:r>
            <a:r>
              <a:rPr lang="en-US" dirty="0" smtClean="0"/>
              <a:t>what they will be required </a:t>
            </a:r>
            <a:r>
              <a:rPr lang="en-US" dirty="0" smtClean="0"/>
              <a:t>by the </a:t>
            </a:r>
            <a:r>
              <a:rPr lang="en-US" dirty="0" smtClean="0"/>
              <a:t>summative assessment. (external alignment)</a:t>
            </a:r>
          </a:p>
          <a:p>
            <a:r>
              <a:rPr lang="en-US" dirty="0" smtClean="0"/>
              <a:t>Descriptors of </a:t>
            </a:r>
            <a:r>
              <a:rPr lang="en-US" b="1" dirty="0" smtClean="0"/>
              <a:t>learning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Tools for communicating with parents.</a:t>
            </a: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Q: If your child was doing poorly in a class what is the first question you would ask the teacher?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8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grades ARE NOT</a:t>
            </a:r>
            <a:r>
              <a:rPr lang="is-I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Punishment</a:t>
            </a:r>
          </a:p>
          <a:p>
            <a:r>
              <a:rPr lang="en-US" dirty="0" smtClean="0"/>
              <a:t>Measurements of behavior</a:t>
            </a:r>
          </a:p>
          <a:p>
            <a:r>
              <a:rPr lang="en-US" dirty="0" smtClean="0"/>
              <a:t>A measurement of practice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Q: Which parts of your grades fall in this category?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92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grades about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583488" cy="4511301"/>
          </a:xfrm>
        </p:spPr>
        <p:txBody>
          <a:bodyPr>
            <a:normAutofit/>
          </a:bodyPr>
          <a:lstStyle/>
          <a:p>
            <a:r>
              <a:rPr lang="en-US" b="1" dirty="0" smtClean="0"/>
              <a:t>Give more feedback than grades.</a:t>
            </a:r>
          </a:p>
          <a:p>
            <a:r>
              <a:rPr lang="en-US" dirty="0" smtClean="0">
                <a:hlinkClick r:id="rId3"/>
              </a:rPr>
              <a:t>Article #1 Tips for Grading and Giving Students Feedback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Q: After reading the article which two strategies will you work to employ?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1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grades about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583488" cy="4511301"/>
          </a:xfrm>
        </p:spPr>
        <p:txBody>
          <a:bodyPr>
            <a:normAutofit/>
          </a:bodyPr>
          <a:lstStyle/>
          <a:p>
            <a:r>
              <a:rPr lang="en-US" b="1" dirty="0" smtClean="0"/>
              <a:t>Use incompletes rather than numbers (like zero)</a:t>
            </a:r>
          </a:p>
          <a:p>
            <a:r>
              <a:rPr lang="en-US" dirty="0" smtClean="0">
                <a:hlinkClick r:id="rId3"/>
              </a:rPr>
              <a:t>Article #2 When Grading Harms Student Learning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Q: How can you provide hope and encouragement with your grading practices?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8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make grades about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338" y="1949824"/>
            <a:ext cx="7583488" cy="4007224"/>
          </a:xfrm>
        </p:spPr>
        <p:txBody>
          <a:bodyPr>
            <a:normAutofit/>
          </a:bodyPr>
          <a:lstStyle/>
          <a:p>
            <a:r>
              <a:rPr lang="en-US" b="1" dirty="0"/>
              <a:t>Name graded assignments with the standard to be </a:t>
            </a:r>
            <a:r>
              <a:rPr lang="en-US" b="1" dirty="0" smtClean="0"/>
              <a:t>mastered</a:t>
            </a:r>
            <a:endParaRPr lang="en-US" dirty="0"/>
          </a:p>
          <a:p>
            <a:r>
              <a:rPr lang="en-US" b="1" dirty="0" smtClean="0"/>
              <a:t>Allow (require) opportunities for retesting/resubmitting</a:t>
            </a:r>
          </a:p>
          <a:p>
            <a:r>
              <a:rPr lang="en-US" b="1" dirty="0" smtClean="0"/>
              <a:t>Allow for retesting/redoing parts</a:t>
            </a:r>
            <a:endParaRPr lang="en-US" b="1" dirty="0"/>
          </a:p>
          <a:p>
            <a:r>
              <a:rPr lang="en-US" dirty="0"/>
              <a:t>Article </a:t>
            </a:r>
            <a:r>
              <a:rPr lang="en-US" dirty="0" smtClean="0"/>
              <a:t>#4 </a:t>
            </a:r>
            <a:r>
              <a:rPr lang="en-US" dirty="0" smtClean="0">
                <a:hlinkClick r:id="rId3"/>
              </a:rPr>
              <a:t>Do No Harm: Flexible and Smart Grading Practices</a:t>
            </a:r>
            <a:endParaRPr lang="en-US" dirty="0" smtClean="0"/>
          </a:p>
          <a:p>
            <a:pPr marL="0" lvl="1" indent="0">
              <a:spcBef>
                <a:spcPts val="2000"/>
              </a:spcBef>
              <a:buNone/>
            </a:pPr>
            <a:r>
              <a:rPr lang="en-US" b="1" dirty="0">
                <a:solidFill>
                  <a:srgbClr val="00B050"/>
                </a:solidFill>
              </a:rPr>
              <a:t>Q: How can we respond when a parent asks “what do my student need to do to bring up their grade?”</a:t>
            </a:r>
          </a:p>
          <a:p>
            <a:pPr marL="0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0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quantifies mastery?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80% at the level of Bloom’s required on the </a:t>
            </a:r>
            <a:r>
              <a:rPr lang="en-US" smtClean="0"/>
              <a:t>final assessment.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67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grade should reflect the percentage of </a:t>
            </a:r>
            <a:r>
              <a:rPr lang="en-US" b="1" dirty="0"/>
              <a:t>knowledge </a:t>
            </a:r>
            <a:r>
              <a:rPr lang="en-US" dirty="0"/>
              <a:t>the student has mastered.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knowledge</a:t>
            </a:r>
            <a:r>
              <a:rPr lang="en-US" dirty="0"/>
              <a:t> is what they will be required to know on the summative assessment. (external alignment)</a:t>
            </a:r>
          </a:p>
          <a:p>
            <a:r>
              <a:rPr lang="en-US" dirty="0" smtClean="0"/>
              <a:t>Grades should be updated in </a:t>
            </a:r>
            <a:r>
              <a:rPr lang="en-US" dirty="0" err="1" smtClean="0"/>
              <a:t>Powerschool</a:t>
            </a:r>
            <a:r>
              <a:rPr lang="en-US" dirty="0" smtClean="0"/>
              <a:t> every Monday (sync)</a:t>
            </a:r>
          </a:p>
          <a:p>
            <a:r>
              <a:rPr lang="en-US" dirty="0" smtClean="0"/>
              <a:t>When students are failing we are actively working to improve their mastery.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0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disaggregating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invalidUrl="file://localhost\Users\williamsml\Desktop\PLCs 2016-2017\Beginning teachers\Back to Basics\Mastery Tracking\Common Assessment Disaggregated test example.docx" action="ppaction://hlinkfile"/>
              </a:rPr>
              <a:t>Common Assessment Example</a:t>
            </a:r>
            <a:endParaRPr lang="en-US" dirty="0" smtClean="0"/>
          </a:p>
          <a:p>
            <a:r>
              <a:rPr lang="en-US" dirty="0" smtClean="0">
                <a:hlinkClick r:id="rId3" invalidUrl="file://localhost\Users\williamsml\Desktop\PLCs 2016-2017\Beginning teachers\Back to Basics\Mastery Tracking\ELA Disaggregated test example.docx" action="ppaction://hlinkfile"/>
              </a:rPr>
              <a:t>ELA Example</a:t>
            </a:r>
            <a:endParaRPr lang="en-US" dirty="0" smtClean="0"/>
          </a:p>
          <a:p>
            <a:r>
              <a:rPr lang="en-US" dirty="0" smtClean="0">
                <a:hlinkClick r:id="rId4" invalidUrl="file://localhost\Users\williamsml\Desktop\PLCs 2016-2017\Beginning teachers\Back to Basics\Mastery Tracking\Marzano Tracker blank.pdf" action="ppaction://hlinkfile"/>
              </a:rPr>
              <a:t>Marzano Blank Example</a:t>
            </a:r>
            <a:endParaRPr lang="en-US" dirty="0" smtClean="0"/>
          </a:p>
          <a:p>
            <a:r>
              <a:rPr lang="en-US" dirty="0" smtClean="0">
                <a:hlinkClick r:id="rId5" invalidUrl="file://localhost\Users\williamsml\Desktop\PLCs 2016-2017\Beginning teachers\Back to Basics\Mastery Tracking\Math Example of Tracker with Rubrics.pdf" action="ppaction://hlinkfile"/>
              </a:rPr>
              <a:t>Marzano example Ratios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38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87</TotalTime>
  <Words>417</Words>
  <Application>Microsoft Macintosh PowerPoint</Application>
  <PresentationFormat>On-screen Show (4:3)</PresentationFormat>
  <Paragraphs>50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Corbel</vt:lpstr>
      <vt:lpstr>Wingdings 2</vt:lpstr>
      <vt:lpstr>Pixel</vt:lpstr>
      <vt:lpstr>Grading and Feedback</vt:lpstr>
      <vt:lpstr>What ARE Grades?</vt:lpstr>
      <vt:lpstr>What grades ARE NOT….</vt:lpstr>
      <vt:lpstr>How to make grades about growth</vt:lpstr>
      <vt:lpstr>How to make grades about growth</vt:lpstr>
      <vt:lpstr>How to make grades about growth</vt:lpstr>
      <vt:lpstr>What quantifies mastery?</vt:lpstr>
      <vt:lpstr>Grading Expectations</vt:lpstr>
      <vt:lpstr>Examples of disaggregating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Grading and Feedback</dc:title>
  <dc:creator>Meredith Williams</dc:creator>
  <cp:lastModifiedBy>Microsoft Office User</cp:lastModifiedBy>
  <cp:revision>10</cp:revision>
  <dcterms:created xsi:type="dcterms:W3CDTF">2016-09-02T13:33:51Z</dcterms:created>
  <dcterms:modified xsi:type="dcterms:W3CDTF">2016-11-05T20:26:07Z</dcterms:modified>
</cp:coreProperties>
</file>