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notesMasterIdLst>
    <p:notesMasterId r:id="rId18"/>
  </p:notesMasterIdLst>
  <p:sldIdLst>
    <p:sldId id="271" r:id="rId2"/>
    <p:sldId id="256" r:id="rId3"/>
    <p:sldId id="262" r:id="rId4"/>
    <p:sldId id="261" r:id="rId5"/>
    <p:sldId id="263" r:id="rId6"/>
    <p:sldId id="264" r:id="rId7"/>
    <p:sldId id="265" r:id="rId8"/>
    <p:sldId id="267" r:id="rId9"/>
    <p:sldId id="269" r:id="rId10"/>
    <p:sldId id="268" r:id="rId11"/>
    <p:sldId id="266" r:id="rId12"/>
    <p:sldId id="257" r:id="rId13"/>
    <p:sldId id="258" r:id="rId14"/>
    <p:sldId id="259" r:id="rId15"/>
    <p:sldId id="260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50"/>
    <p:restoredTop sz="50000"/>
  </p:normalViewPr>
  <p:slideViewPr>
    <p:cSldViewPr snapToGrid="0" snapToObjects="1">
      <p:cViewPr varScale="1">
        <p:scale>
          <a:sx n="44" d="100"/>
          <a:sy n="44" d="100"/>
        </p:scale>
        <p:origin x="9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1BC42-D0CD-7741-B048-798D1C5CB9B1}" type="datetimeFigureOut">
              <a:rPr lang="en-US" smtClean="0"/>
              <a:t>1/20/17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F66B2F-251E-5344-A22F-8A24A97B7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51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66B2F-251E-5344-A22F-8A24A97B73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2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66B2F-251E-5344-A22F-8A24A97B73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43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66B2F-251E-5344-A22F-8A24A97B73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045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66B2F-251E-5344-A22F-8A24A97B73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70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66B2F-251E-5344-A22F-8A24A97B73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67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66B2F-251E-5344-A22F-8A24A97B733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86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325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174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149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868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25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328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962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77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366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754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396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50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 respect always.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16906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Be in the right place at the right time to learn.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01625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Be prepared for and focused on learning.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04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</a:rPr>
              <a:t>Switch with another group</a:t>
            </a:r>
            <a:endParaRPr lang="en-US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191960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smtClean="0">
                <a:solidFill>
                  <a:schemeClr val="accent6">
                    <a:lumMod val="75000"/>
                  </a:schemeClr>
                </a:solidFill>
              </a:rPr>
              <a:t>Switch with another group</a:t>
            </a:r>
            <a:endParaRPr lang="en-US" sz="6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5039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smtClean="0">
                <a:solidFill>
                  <a:schemeClr val="accent6">
                    <a:lumMod val="75000"/>
                  </a:schemeClr>
                </a:solidFill>
              </a:rPr>
              <a:t>Switch with another group</a:t>
            </a:r>
            <a:endParaRPr lang="en-US" sz="6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31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accent6">
                    <a:lumMod val="75000"/>
                  </a:schemeClr>
                </a:solidFill>
              </a:rPr>
              <a:t>What is GOOD feedback?</a:t>
            </a:r>
            <a:endParaRPr lang="en-US" sz="6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accent5">
                    <a:lumMod val="75000"/>
                  </a:schemeClr>
                </a:solidFill>
              </a:rPr>
              <a:t>Make a list of good characteristics “it is</a:t>
            </a:r>
            <a:r>
              <a:rPr lang="is-IS" sz="6600" b="1" dirty="0" smtClean="0">
                <a:solidFill>
                  <a:schemeClr val="accent5">
                    <a:lumMod val="75000"/>
                  </a:schemeClr>
                </a:solidFill>
              </a:rPr>
              <a:t>….”</a:t>
            </a:r>
          </a:p>
          <a:p>
            <a:r>
              <a:rPr lang="is-IS" sz="6600" b="1" dirty="0" smtClean="0">
                <a:solidFill>
                  <a:schemeClr val="accent5">
                    <a:lumMod val="75000"/>
                  </a:schemeClr>
                </a:solidFill>
              </a:rPr>
              <a:t>Make a list of negative charcteristics “it is not...”</a:t>
            </a:r>
            <a:endParaRPr lang="en-US" sz="6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00375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accent6">
                    <a:lumMod val="75000"/>
                  </a:schemeClr>
                </a:solidFill>
              </a:rPr>
              <a:t>What is a GRADE?</a:t>
            </a:r>
            <a:endParaRPr lang="en-US" sz="6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accent5">
                    <a:lumMod val="75000"/>
                  </a:schemeClr>
                </a:solidFill>
              </a:rPr>
              <a:t>The % of the content the student has mastered.</a:t>
            </a:r>
          </a:p>
          <a:p>
            <a:r>
              <a:rPr lang="en-US" sz="6600" b="1" dirty="0" smtClean="0">
                <a:solidFill>
                  <a:schemeClr val="accent5">
                    <a:lumMod val="75000"/>
                  </a:schemeClr>
                </a:solidFill>
              </a:rPr>
              <a:t>It’s math and it’s percentages</a:t>
            </a:r>
            <a:r>
              <a:rPr lang="is-IS" sz="6600" b="1" dirty="0" smtClean="0">
                <a:solidFill>
                  <a:schemeClr val="accent5">
                    <a:lumMod val="75000"/>
                  </a:schemeClr>
                </a:solidFill>
              </a:rPr>
              <a:t>….....</a:t>
            </a:r>
            <a:endParaRPr lang="en-US" sz="6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77409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149" y="0"/>
            <a:ext cx="9085599" cy="6858000"/>
          </a:xfrm>
        </p:spPr>
      </p:pic>
    </p:spTree>
    <p:extLst>
      <p:ext uri="{BB962C8B-B14F-4D97-AF65-F5344CB8AC3E}">
        <p14:creationId xmlns:p14="http://schemas.microsoft.com/office/powerpoint/2010/main" val="103792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66" y="-93404"/>
            <a:ext cx="8362933" cy="6951404"/>
          </a:xfrm>
        </p:spPr>
      </p:pic>
      <p:sp>
        <p:nvSpPr>
          <p:cNvPr id="5" name="TextBox 4"/>
          <p:cNvSpPr txBox="1"/>
          <p:nvPr/>
        </p:nvSpPr>
        <p:spPr>
          <a:xfrm>
            <a:off x="8762999" y="802640"/>
            <a:ext cx="34290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Tests 25%</a:t>
            </a:r>
          </a:p>
          <a:p>
            <a:r>
              <a:rPr lang="en-US" sz="4000" dirty="0" smtClean="0"/>
              <a:t>Classwork 30%</a:t>
            </a:r>
          </a:p>
          <a:p>
            <a:r>
              <a:rPr lang="en-US" sz="4000" dirty="0" smtClean="0"/>
              <a:t>Quizzes 25%</a:t>
            </a:r>
          </a:p>
          <a:p>
            <a:r>
              <a:rPr lang="en-US" sz="4000" dirty="0" smtClean="0"/>
              <a:t>Projects 20%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7863840" y="4076541"/>
            <a:ext cx="4328160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Tests   25 x 0.4 = 10</a:t>
            </a:r>
          </a:p>
          <a:p>
            <a:r>
              <a:rPr lang="en-US" sz="3200" dirty="0" smtClean="0"/>
              <a:t>Classwork    30 x 0.4 = 12</a:t>
            </a:r>
          </a:p>
          <a:p>
            <a:r>
              <a:rPr lang="en-US" sz="3200" dirty="0" smtClean="0"/>
              <a:t>Quizzes    25 X 0.4 = 10</a:t>
            </a:r>
          </a:p>
          <a:p>
            <a:r>
              <a:rPr lang="en-US" sz="3200" dirty="0" smtClean="0"/>
              <a:t>Projects    20 X 0.4 = 8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1047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41" y="0"/>
            <a:ext cx="8099659" cy="6858000"/>
          </a:xfrm>
        </p:spPr>
      </p:pic>
      <p:sp>
        <p:nvSpPr>
          <p:cNvPr id="5" name="TextBox 4"/>
          <p:cNvSpPr txBox="1"/>
          <p:nvPr/>
        </p:nvSpPr>
        <p:spPr>
          <a:xfrm>
            <a:off x="8554720" y="833120"/>
            <a:ext cx="32105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Quarter 1</a:t>
            </a:r>
          </a:p>
          <a:p>
            <a:endParaRPr lang="en-US" sz="3600" dirty="0"/>
          </a:p>
          <a:p>
            <a:r>
              <a:rPr lang="en-US" sz="3600" dirty="0" smtClean="0"/>
              <a:t>Unit 1 Test</a:t>
            </a:r>
          </a:p>
          <a:p>
            <a:r>
              <a:rPr lang="en-US" sz="3600" dirty="0" smtClean="0"/>
              <a:t>Unit 2  Test</a:t>
            </a:r>
          </a:p>
          <a:p>
            <a:endParaRPr lang="en-US" sz="3600" dirty="0"/>
          </a:p>
          <a:p>
            <a:endParaRPr lang="en-US" sz="3600" dirty="0" smtClean="0"/>
          </a:p>
          <a:p>
            <a:r>
              <a:rPr lang="en-US" sz="3600" dirty="0" smtClean="0"/>
              <a:t>1 Quiz</a:t>
            </a:r>
          </a:p>
          <a:p>
            <a:endParaRPr lang="en-US" dirty="0"/>
          </a:p>
        </p:txBody>
      </p:sp>
      <p:sp>
        <p:nvSpPr>
          <p:cNvPr id="6" name="Pie 5"/>
          <p:cNvSpPr/>
          <p:nvPr/>
        </p:nvSpPr>
        <p:spPr>
          <a:xfrm>
            <a:off x="995680" y="182880"/>
            <a:ext cx="6441440" cy="6400800"/>
          </a:xfrm>
          <a:prstGeom prst="pie">
            <a:avLst>
              <a:gd name="adj1" fmla="val 1580440"/>
              <a:gd name="adj2" fmla="val 1621588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71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Mrs. Williams’ Suggestions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Do much more feedback than grading</a:t>
            </a:r>
          </a:p>
          <a:p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Do much more giving back and taking back up,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</a:rPr>
              <a:t>redos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, fixing, improving</a:t>
            </a:r>
          </a:p>
          <a:p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Don’t weight your gradebooks within the quarters by types of assignments. (Q3, Q4)</a:t>
            </a:r>
          </a:p>
          <a:p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Instead, weight each individual assignment to accurately reflect LEARNING 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sym typeface="Wingdings"/>
              </a:rPr>
              <a:t>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77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>
                <a:solidFill>
                  <a:schemeClr val="accent6">
                    <a:lumMod val="75000"/>
                  </a:schemeClr>
                </a:solidFill>
              </a:rPr>
              <a:t>Grading and Feedback</a:t>
            </a:r>
            <a:endParaRPr lang="en-US" sz="7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02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accent6">
                    <a:lumMod val="75000"/>
                  </a:schemeClr>
                </a:solidFill>
              </a:rPr>
              <a:t>What is feedback?</a:t>
            </a:r>
            <a:endParaRPr lang="en-US" sz="6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accent5">
                    <a:lumMod val="75000"/>
                  </a:schemeClr>
                </a:solidFill>
              </a:rPr>
              <a:t>Teacher input that leads to greater learning and analysis</a:t>
            </a:r>
          </a:p>
          <a:p>
            <a:pPr marL="0" indent="0">
              <a:buNone/>
            </a:pP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88069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You can create some work</a:t>
            </a:r>
            <a:r>
              <a:rPr lang="is-IS" sz="5400" b="1" dirty="0" smtClean="0">
                <a:solidFill>
                  <a:schemeClr val="accent6">
                    <a:lumMod val="75000"/>
                  </a:schemeClr>
                </a:solidFill>
              </a:rPr>
              <a:t>….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13923"/>
          </a:xfrm>
        </p:spPr>
        <p:txBody>
          <a:bodyPr/>
          <a:lstStyle/>
          <a:p>
            <a:r>
              <a:rPr lang="en-US" sz="3200" dirty="0" smtClean="0"/>
              <a:t>In your groups, on the given paper, create a pie chart that shows how you would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ideally</a:t>
            </a:r>
            <a:r>
              <a:rPr lang="en-US" sz="3200" dirty="0" smtClean="0"/>
              <a:t> distribute grades.  Show what % each of the following types of assignments would be given over the course:</a:t>
            </a:r>
          </a:p>
          <a:p>
            <a:pPr lvl="1"/>
            <a:r>
              <a:rPr lang="en-US" sz="2800" dirty="0" smtClean="0"/>
              <a:t>Tests</a:t>
            </a:r>
          </a:p>
          <a:p>
            <a:pPr lvl="1"/>
            <a:r>
              <a:rPr lang="en-US" sz="2800" dirty="0" smtClean="0"/>
              <a:t>Quizzes</a:t>
            </a:r>
          </a:p>
          <a:p>
            <a:pPr lvl="1"/>
            <a:r>
              <a:rPr lang="en-US" sz="2800" dirty="0" smtClean="0"/>
              <a:t>Classwork</a:t>
            </a:r>
          </a:p>
          <a:p>
            <a:pPr lvl="1"/>
            <a:r>
              <a:rPr lang="en-US" sz="2800" dirty="0" smtClean="0"/>
              <a:t>Projects</a:t>
            </a:r>
          </a:p>
          <a:p>
            <a:pPr lvl="1"/>
            <a:r>
              <a:rPr lang="en-US" sz="2800" dirty="0" smtClean="0"/>
              <a:t>Final Exam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390" y="365125"/>
            <a:ext cx="8999220" cy="59543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005" y="68228"/>
            <a:ext cx="7120890" cy="654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8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66 0.06967 L 0.07969 0.1615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9519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Switch with another group and give feedback.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2346325"/>
            <a:ext cx="10515600" cy="2195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Use the red pen for feedback.</a:t>
            </a:r>
          </a:p>
        </p:txBody>
      </p:sp>
    </p:spTree>
    <p:extLst>
      <p:ext uri="{BB962C8B-B14F-4D97-AF65-F5344CB8AC3E}">
        <p14:creationId xmlns:p14="http://schemas.microsoft.com/office/powerpoint/2010/main" val="4538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51130"/>
            <a:ext cx="10515600" cy="219519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Return to the original group.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19100" y="2346325"/>
            <a:ext cx="11353800" cy="3932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Discuss the feedback.</a:t>
            </a:r>
          </a:p>
          <a:p>
            <a:pPr marL="685800" indent="-685800">
              <a:buFont typeface="Arial" charset="0"/>
              <a:buChar char="•"/>
            </a:pP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How did it make you feel as a “student”?</a:t>
            </a:r>
          </a:p>
          <a:p>
            <a:pPr marL="685800" indent="-685800">
              <a:buFont typeface="Arial" charset="0"/>
              <a:buChar char="•"/>
            </a:pP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How did it make you think differently about the work?</a:t>
            </a:r>
          </a:p>
          <a:p>
            <a:pPr marL="685800" indent="-685800">
              <a:buFont typeface="Arial" charset="0"/>
              <a:buChar char="•"/>
            </a:pP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How did it or didn’t it encourage your additional learning?</a:t>
            </a:r>
          </a:p>
          <a:p>
            <a:pPr marL="685800" indent="-685800">
              <a:buFont typeface="Arial" charset="0"/>
              <a:buChar char="•"/>
            </a:pPr>
            <a:endParaRPr lang="en-US" sz="4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46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accent6">
                    <a:lumMod val="75000"/>
                  </a:schemeClr>
                </a:solidFill>
              </a:rPr>
              <a:t>What is feedback?</a:t>
            </a:r>
            <a:endParaRPr lang="en-US" sz="6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6600" b="1" dirty="0" smtClean="0">
                <a:solidFill>
                  <a:schemeClr val="accent5">
                    <a:lumMod val="75000"/>
                  </a:schemeClr>
                </a:solidFill>
              </a:rPr>
              <a:t>Teacher input that leads to greater learning and analysis</a:t>
            </a:r>
          </a:p>
          <a:p>
            <a:r>
              <a:rPr lang="en-US" sz="6600" b="1" dirty="0" smtClean="0">
                <a:solidFill>
                  <a:schemeClr val="accent5">
                    <a:lumMod val="75000"/>
                  </a:schemeClr>
                </a:solidFill>
              </a:rPr>
              <a:t>An invitation from the teacher to the student into a partnership/relationship.</a:t>
            </a:r>
          </a:p>
          <a:p>
            <a:pPr marL="0" indent="0">
              <a:buNone/>
            </a:pP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0472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Another example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</a:rPr>
              <a:t>Use the website to “look up the answers” if you need.</a:t>
            </a:r>
          </a:p>
          <a:p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</a:rPr>
              <a:t>Give this student feedback on their work.</a:t>
            </a:r>
            <a:endParaRPr lang="en-US" sz="4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29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Upcoming</a:t>
            </a:r>
            <a:r>
              <a:rPr lang="en-US" sz="6600" b="1" dirty="0" smtClean="0">
                <a:solidFill>
                  <a:schemeClr val="accent6">
                    <a:lumMod val="75000"/>
                  </a:schemeClr>
                </a:solidFill>
              </a:rPr>
              <a:t>: What is GOOD feedback?</a:t>
            </a:r>
            <a:endParaRPr lang="en-US" sz="6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accent5">
                    <a:lumMod val="75000"/>
                  </a:schemeClr>
                </a:solidFill>
              </a:rPr>
              <a:t>Make a list of good characteristics “it is</a:t>
            </a:r>
            <a:r>
              <a:rPr lang="is-IS" sz="6600" b="1" dirty="0" smtClean="0">
                <a:solidFill>
                  <a:schemeClr val="accent5">
                    <a:lumMod val="75000"/>
                  </a:schemeClr>
                </a:solidFill>
              </a:rPr>
              <a:t>….”</a:t>
            </a:r>
          </a:p>
          <a:p>
            <a:r>
              <a:rPr lang="is-IS" sz="6600" b="1" dirty="0" smtClean="0">
                <a:solidFill>
                  <a:schemeClr val="accent5">
                    <a:lumMod val="75000"/>
                  </a:schemeClr>
                </a:solidFill>
              </a:rPr>
              <a:t>Make a list of negative charcteristics “it is not...”</a:t>
            </a:r>
            <a:endParaRPr lang="en-US" sz="6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81057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391</Words>
  <Application>Microsoft Macintosh PowerPoint</Application>
  <PresentationFormat>Widescreen</PresentationFormat>
  <Paragraphs>64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Calibri Light</vt:lpstr>
      <vt:lpstr>Wingdings</vt:lpstr>
      <vt:lpstr>Arial</vt:lpstr>
      <vt:lpstr>Office Theme</vt:lpstr>
      <vt:lpstr>Show respect always.</vt:lpstr>
      <vt:lpstr>Grading and Feedback</vt:lpstr>
      <vt:lpstr>What is feedback?</vt:lpstr>
      <vt:lpstr>You can create some work….</vt:lpstr>
      <vt:lpstr>Switch with another group and give feedback.</vt:lpstr>
      <vt:lpstr>Return to the original group.</vt:lpstr>
      <vt:lpstr>What is feedback?</vt:lpstr>
      <vt:lpstr>Another example</vt:lpstr>
      <vt:lpstr>Upcoming: What is GOOD feedback?</vt:lpstr>
      <vt:lpstr>Switch with another group</vt:lpstr>
      <vt:lpstr>What is GOOD feedback?</vt:lpstr>
      <vt:lpstr>What is a GRADE?</vt:lpstr>
      <vt:lpstr>PowerPoint Presentation</vt:lpstr>
      <vt:lpstr>PowerPoint Presentation</vt:lpstr>
      <vt:lpstr>PowerPoint Presentation</vt:lpstr>
      <vt:lpstr>Mrs. Williams’ Suggestions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Grading and Feedback</dc:title>
  <dc:creator>Microsoft Office User</dc:creator>
  <cp:lastModifiedBy>Microsoft Office User</cp:lastModifiedBy>
  <cp:revision>7</cp:revision>
  <cp:lastPrinted>2017-01-20T23:51:30Z</cp:lastPrinted>
  <dcterms:created xsi:type="dcterms:W3CDTF">2017-01-20T09:22:09Z</dcterms:created>
  <dcterms:modified xsi:type="dcterms:W3CDTF">2017-01-20T23:51:31Z</dcterms:modified>
</cp:coreProperties>
</file>